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2" r:id="rId7"/>
    <p:sldId id="263" r:id="rId8"/>
    <p:sldId id="260" r:id="rId9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" t="18097" r="1" b="1713"/>
          <a:stretch>
            <a:fillRect/>
          </a:stretch>
        </p:blipFill>
        <p:spPr>
          <a:xfrm>
            <a:off x="0" y="2"/>
            <a:ext cx="9144000" cy="55952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1454331"/>
            <a:ext cx="9144000" cy="540366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KSO_CT1"/>
          <p:cNvSpPr>
            <a:spLocks noGrp="1"/>
          </p:cNvSpPr>
          <p:nvPr>
            <p:ph type="ctrTitle" hasCustomPrompt="1"/>
          </p:nvPr>
        </p:nvSpPr>
        <p:spPr>
          <a:xfrm>
            <a:off x="330677" y="3326119"/>
            <a:ext cx="6366210" cy="1184366"/>
          </a:xfrm>
        </p:spPr>
        <p:txBody>
          <a:bodyPr lIns="0" tIns="0" rIns="0" bIns="0" anchor="b">
            <a:normAutofit/>
          </a:bodyPr>
          <a:lstStyle>
            <a:lvl1pPr algn="l">
              <a:lnSpc>
                <a:spcPct val="80000"/>
              </a:lnSpc>
              <a:defRPr sz="4050" spc="-45" baseline="0">
                <a:ln w="28575">
                  <a:noFill/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en-US" dirty="0"/>
          </a:p>
        </p:txBody>
      </p:sp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330677" y="4623700"/>
            <a:ext cx="6366210" cy="375024"/>
          </a:xfrm>
          <a:prstGeom prst="rect">
            <a:avLst/>
          </a:prstGeom>
          <a:noFill/>
          <a:effectLst/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1" y="4545322"/>
            <a:ext cx="6871063" cy="1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79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505099" y="307826"/>
            <a:ext cx="8142512" cy="645657"/>
          </a:xfrm>
        </p:spPr>
        <p:txBody>
          <a:bodyPr/>
          <a:lstStyle>
            <a:lvl1pPr>
              <a:defRPr>
                <a:ln>
                  <a:noFill/>
                </a:ln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00400" y="1133118"/>
            <a:ext cx="8143200" cy="5043600"/>
          </a:xfrm>
        </p:spPr>
        <p:txBody>
          <a:bodyPr/>
          <a:lstStyle>
            <a:lvl1pPr>
              <a:buSzPct val="60000"/>
              <a:defRPr sz="2400">
                <a:solidFill>
                  <a:schemeClr val="accent1"/>
                </a:solidFill>
              </a:defRPr>
            </a:lvl1pPr>
            <a:lvl2pPr marL="575945" indent="-342265">
              <a:spcAft>
                <a:spcPts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 marL="10287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13716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4pPr>
            <a:lvl5pPr marL="17145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693E-648E-4B09-98DA-69B4C59F08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C7946-3C47-4909-8760-D050A285D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20874" y="2412277"/>
            <a:ext cx="5834062" cy="935596"/>
          </a:xfrm>
        </p:spPr>
        <p:txBody>
          <a:bodyPr anchor="b">
            <a:normAutofit/>
          </a:bodyPr>
          <a:lstStyle>
            <a:lvl1pPr algn="ctr">
              <a:defRPr sz="3300"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1520873" y="3409700"/>
            <a:ext cx="5847795" cy="491747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60000"/>
                    <a:lumOff val="40000"/>
                  </a:schemeClr>
                </a:solidFill>
                <a:latin typeface="Baskerville Old Face" panose="02020602080505020303" pitchFamily="18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单击此处编辑文本</a:t>
            </a:r>
            <a:endParaRPr lang="zh-CN" altLang="en-US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693E-648E-4B09-98DA-69B4C59F08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C7946-3C47-4909-8760-D050A285D430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520874" y="3347872"/>
            <a:ext cx="5985916" cy="0"/>
          </a:xfrm>
          <a:prstGeom prst="line">
            <a:avLst/>
          </a:prstGeom>
          <a:ln w="28575"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  <a:gs pos="78000">
                  <a:srgbClr val="F49D3D"/>
                </a:gs>
                <a:gs pos="32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568800" y="399600"/>
            <a:ext cx="8010000" cy="645657"/>
          </a:xfrm>
        </p:spPr>
        <p:txBody>
          <a:bodyPr/>
          <a:lstStyle>
            <a:lvl1pPr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568800" y="1202400"/>
            <a:ext cx="7981200" cy="24279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568800" y="3771306"/>
            <a:ext cx="8006400" cy="24279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693E-648E-4B09-98DA-69B4C59F08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C7946-3C47-4909-8760-D050A285D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628649" y="439974"/>
            <a:ext cx="7886700" cy="683156"/>
          </a:xfrm>
        </p:spPr>
        <p:txBody>
          <a:bodyPr/>
          <a:lstStyle>
            <a:lvl1pPr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8649" y="1402146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单击此处编辑文本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29842" y="2349062"/>
            <a:ext cx="3868340" cy="384060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7958" y="1402146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单击此处编辑文本</a:t>
            </a:r>
            <a:endParaRPr lang="zh-CN" altLang="en-US" dirty="0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629151" y="2349062"/>
            <a:ext cx="3887391" cy="384060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693E-648E-4B09-98DA-69B4C59F08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C7946-3C47-4909-8760-D050A285D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" t="26879" b="34805"/>
          <a:stretch>
            <a:fillRect/>
          </a:stretch>
        </p:blipFill>
        <p:spPr>
          <a:xfrm>
            <a:off x="0" y="0"/>
            <a:ext cx="9144000" cy="2673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8000"/>
                </a:schemeClr>
              </a:gs>
              <a:gs pos="100000">
                <a:schemeClr val="bg1">
                  <a:shade val="100000"/>
                  <a:satMod val="115000"/>
                  <a:alpha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8" name="任意多边形 6"/>
          <p:cNvSpPr/>
          <p:nvPr/>
        </p:nvSpPr>
        <p:spPr bwMode="auto">
          <a:xfrm>
            <a:off x="4597400" y="1174750"/>
            <a:ext cx="923925" cy="850900"/>
          </a:xfrm>
          <a:custGeom>
            <a:avLst/>
            <a:gdLst>
              <a:gd name="T0" fmla="*/ 652730 w 2764608"/>
              <a:gd name="T1" fmla="*/ 0 h 2548726"/>
              <a:gd name="T2" fmla="*/ 2111878 w 2764608"/>
              <a:gd name="T3" fmla="*/ 0 h 2548726"/>
              <a:gd name="T4" fmla="*/ 2764608 w 2764608"/>
              <a:gd name="T5" fmla="*/ 652730 h 2548726"/>
              <a:gd name="T6" fmla="*/ 2764608 w 2764608"/>
              <a:gd name="T7" fmla="*/ 1434805 h 2548726"/>
              <a:gd name="T8" fmla="*/ 2111878 w 2764608"/>
              <a:gd name="T9" fmla="*/ 2087535 h 2548726"/>
              <a:gd name="T10" fmla="*/ 1915333 w 2764608"/>
              <a:gd name="T11" fmla="*/ 2087535 h 2548726"/>
              <a:gd name="T12" fmla="*/ 2025468 w 2764608"/>
              <a:gd name="T13" fmla="*/ 2548726 h 2548726"/>
              <a:gd name="T14" fmla="*/ 1436563 w 2764608"/>
              <a:gd name="T15" fmla="*/ 2087535 h 2548726"/>
              <a:gd name="T16" fmla="*/ 652730 w 2764608"/>
              <a:gd name="T17" fmla="*/ 2087535 h 2548726"/>
              <a:gd name="T18" fmla="*/ 0 w 2764608"/>
              <a:gd name="T19" fmla="*/ 1434805 h 2548726"/>
              <a:gd name="T20" fmla="*/ 0 w 2764608"/>
              <a:gd name="T21" fmla="*/ 652730 h 2548726"/>
              <a:gd name="T22" fmla="*/ 652730 w 2764608"/>
              <a:gd name="T23" fmla="*/ 0 h 2548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64608" h="2548726">
                <a:moveTo>
                  <a:pt x="652730" y="0"/>
                </a:moveTo>
                <a:lnTo>
                  <a:pt x="2111878" y="0"/>
                </a:lnTo>
                <a:cubicBezTo>
                  <a:pt x="2472371" y="0"/>
                  <a:pt x="2764608" y="292237"/>
                  <a:pt x="2764608" y="652730"/>
                </a:cubicBezTo>
                <a:lnTo>
                  <a:pt x="2764608" y="1434805"/>
                </a:lnTo>
                <a:cubicBezTo>
                  <a:pt x="2764608" y="1795298"/>
                  <a:pt x="2472371" y="2087535"/>
                  <a:pt x="2111878" y="2087535"/>
                </a:cubicBezTo>
                <a:lnTo>
                  <a:pt x="1915333" y="2087535"/>
                </a:lnTo>
                <a:lnTo>
                  <a:pt x="2025468" y="2548726"/>
                </a:lnTo>
                <a:lnTo>
                  <a:pt x="1436563" y="2087535"/>
                </a:lnTo>
                <a:lnTo>
                  <a:pt x="652730" y="2087535"/>
                </a:lnTo>
                <a:cubicBezTo>
                  <a:pt x="292237" y="2087535"/>
                  <a:pt x="0" y="1795298"/>
                  <a:pt x="0" y="1434805"/>
                </a:cubicBezTo>
                <a:lnTo>
                  <a:pt x="0" y="652730"/>
                </a:lnTo>
                <a:cubicBezTo>
                  <a:pt x="0" y="292237"/>
                  <a:pt x="292237" y="0"/>
                  <a:pt x="652730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59999"/>
            </a:schemeClr>
          </a:solidFill>
          <a:ln>
            <a:noFill/>
          </a:ln>
        </p:spPr>
        <p:txBody>
          <a:bodyPr anchor="ctr">
            <a:normAutofit/>
          </a:bodyPr>
          <a:lstStyle/>
          <a:p>
            <a:endParaRPr lang="zh-CN" altLang="en-US"/>
          </a:p>
        </p:txBody>
      </p:sp>
      <p:sp>
        <p:nvSpPr>
          <p:cNvPr id="9" name="任意多边形 4"/>
          <p:cNvSpPr>
            <a:spLocks noChangeArrowheads="1"/>
          </p:cNvSpPr>
          <p:nvPr/>
        </p:nvSpPr>
        <p:spPr bwMode="auto">
          <a:xfrm>
            <a:off x="3019425" y="2106613"/>
            <a:ext cx="2763838" cy="2549525"/>
          </a:xfrm>
          <a:custGeom>
            <a:avLst/>
            <a:gdLst>
              <a:gd name="T0" fmla="*/ 652548 w 2764608"/>
              <a:gd name="T1" fmla="*/ 0 h 2548726"/>
              <a:gd name="T2" fmla="*/ 2111290 w 2764608"/>
              <a:gd name="T3" fmla="*/ 0 h 2548726"/>
              <a:gd name="T4" fmla="*/ 2763838 w 2764608"/>
              <a:gd name="T5" fmla="*/ 652935 h 2548726"/>
              <a:gd name="T6" fmla="*/ 2763838 w 2764608"/>
              <a:gd name="T7" fmla="*/ 1435255 h 2548726"/>
              <a:gd name="T8" fmla="*/ 2111290 w 2764608"/>
              <a:gd name="T9" fmla="*/ 2088189 h 2548726"/>
              <a:gd name="T10" fmla="*/ 1914800 w 2764608"/>
              <a:gd name="T11" fmla="*/ 2088189 h 2548726"/>
              <a:gd name="T12" fmla="*/ 2024904 w 2764608"/>
              <a:gd name="T13" fmla="*/ 2549525 h 2548726"/>
              <a:gd name="T14" fmla="*/ 1436163 w 2764608"/>
              <a:gd name="T15" fmla="*/ 2088189 h 2548726"/>
              <a:gd name="T16" fmla="*/ 652548 w 2764608"/>
              <a:gd name="T17" fmla="*/ 2088189 h 2548726"/>
              <a:gd name="T18" fmla="*/ 0 w 2764608"/>
              <a:gd name="T19" fmla="*/ 1435255 h 2548726"/>
              <a:gd name="T20" fmla="*/ 0 w 2764608"/>
              <a:gd name="T21" fmla="*/ 652935 h 2548726"/>
              <a:gd name="T22" fmla="*/ 652548 w 2764608"/>
              <a:gd name="T23" fmla="*/ 0 h 254872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764608"/>
              <a:gd name="T37" fmla="*/ 0 h 2548726"/>
              <a:gd name="T38" fmla="*/ 2764608 w 2764608"/>
              <a:gd name="T39" fmla="*/ 2548726 h 254872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764608" h="2548726">
                <a:moveTo>
                  <a:pt x="652730" y="0"/>
                </a:moveTo>
                <a:lnTo>
                  <a:pt x="2111878" y="0"/>
                </a:lnTo>
                <a:cubicBezTo>
                  <a:pt x="2472371" y="0"/>
                  <a:pt x="2764608" y="292237"/>
                  <a:pt x="2764608" y="652730"/>
                </a:cubicBezTo>
                <a:lnTo>
                  <a:pt x="2764608" y="1434805"/>
                </a:lnTo>
                <a:cubicBezTo>
                  <a:pt x="2764608" y="1795298"/>
                  <a:pt x="2472371" y="2087535"/>
                  <a:pt x="2111878" y="2087535"/>
                </a:cubicBezTo>
                <a:lnTo>
                  <a:pt x="1915333" y="2087535"/>
                </a:lnTo>
                <a:lnTo>
                  <a:pt x="2025468" y="2548726"/>
                </a:lnTo>
                <a:lnTo>
                  <a:pt x="1436563" y="2087535"/>
                </a:lnTo>
                <a:lnTo>
                  <a:pt x="652730" y="2087535"/>
                </a:lnTo>
                <a:cubicBezTo>
                  <a:pt x="292237" y="2087535"/>
                  <a:pt x="0" y="1795298"/>
                  <a:pt x="0" y="1434805"/>
                </a:cubicBezTo>
                <a:lnTo>
                  <a:pt x="0" y="652730"/>
                </a:lnTo>
                <a:cubicBezTo>
                  <a:pt x="0" y="292237"/>
                  <a:pt x="292237" y="0"/>
                  <a:pt x="652730" y="0"/>
                </a:cubicBezTo>
                <a:close/>
              </a:path>
            </a:pathLst>
          </a:custGeom>
          <a:solidFill>
            <a:schemeClr val="accent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32400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ctr" eaLnBrk="1" hangingPunct="1"/>
            <a:endParaRPr lang="zh-CN" altLang="en-US" sz="32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任意多边形 5"/>
          <p:cNvSpPr/>
          <p:nvPr/>
        </p:nvSpPr>
        <p:spPr bwMode="auto">
          <a:xfrm flipH="1">
            <a:off x="4983163" y="1687513"/>
            <a:ext cx="1220787" cy="1125537"/>
          </a:xfrm>
          <a:custGeom>
            <a:avLst/>
            <a:gdLst>
              <a:gd name="T0" fmla="*/ 652730 w 2764608"/>
              <a:gd name="T1" fmla="*/ 0 h 2548726"/>
              <a:gd name="T2" fmla="*/ 2111878 w 2764608"/>
              <a:gd name="T3" fmla="*/ 0 h 2548726"/>
              <a:gd name="T4" fmla="*/ 2764608 w 2764608"/>
              <a:gd name="T5" fmla="*/ 652730 h 2548726"/>
              <a:gd name="T6" fmla="*/ 2764608 w 2764608"/>
              <a:gd name="T7" fmla="*/ 1434805 h 2548726"/>
              <a:gd name="T8" fmla="*/ 2111878 w 2764608"/>
              <a:gd name="T9" fmla="*/ 2087535 h 2548726"/>
              <a:gd name="T10" fmla="*/ 1915333 w 2764608"/>
              <a:gd name="T11" fmla="*/ 2087535 h 2548726"/>
              <a:gd name="T12" fmla="*/ 2025468 w 2764608"/>
              <a:gd name="T13" fmla="*/ 2548726 h 2548726"/>
              <a:gd name="T14" fmla="*/ 1436563 w 2764608"/>
              <a:gd name="T15" fmla="*/ 2087535 h 2548726"/>
              <a:gd name="T16" fmla="*/ 652730 w 2764608"/>
              <a:gd name="T17" fmla="*/ 2087535 h 2548726"/>
              <a:gd name="T18" fmla="*/ 0 w 2764608"/>
              <a:gd name="T19" fmla="*/ 1434805 h 2548726"/>
              <a:gd name="T20" fmla="*/ 0 w 2764608"/>
              <a:gd name="T21" fmla="*/ 652730 h 2548726"/>
              <a:gd name="T22" fmla="*/ 652730 w 2764608"/>
              <a:gd name="T23" fmla="*/ 0 h 2548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64608" h="2548726">
                <a:moveTo>
                  <a:pt x="652730" y="0"/>
                </a:moveTo>
                <a:lnTo>
                  <a:pt x="2111878" y="0"/>
                </a:lnTo>
                <a:cubicBezTo>
                  <a:pt x="2472371" y="0"/>
                  <a:pt x="2764608" y="292237"/>
                  <a:pt x="2764608" y="652730"/>
                </a:cubicBezTo>
                <a:lnTo>
                  <a:pt x="2764608" y="1434805"/>
                </a:lnTo>
                <a:cubicBezTo>
                  <a:pt x="2764608" y="1795298"/>
                  <a:pt x="2472371" y="2087535"/>
                  <a:pt x="2111878" y="2087535"/>
                </a:cubicBezTo>
                <a:lnTo>
                  <a:pt x="1915333" y="2087535"/>
                </a:lnTo>
                <a:lnTo>
                  <a:pt x="2025468" y="2548726"/>
                </a:lnTo>
                <a:lnTo>
                  <a:pt x="1436563" y="2087535"/>
                </a:lnTo>
                <a:lnTo>
                  <a:pt x="652730" y="2087535"/>
                </a:lnTo>
                <a:cubicBezTo>
                  <a:pt x="292237" y="2087535"/>
                  <a:pt x="0" y="1795298"/>
                  <a:pt x="0" y="1434805"/>
                </a:cubicBezTo>
                <a:lnTo>
                  <a:pt x="0" y="652730"/>
                </a:lnTo>
                <a:cubicBezTo>
                  <a:pt x="0" y="292237"/>
                  <a:pt x="292237" y="0"/>
                  <a:pt x="65273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normAutofit/>
          </a:bodyPr>
          <a:lstStyle/>
          <a:p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3020400" y="2106000"/>
            <a:ext cx="2764800" cy="2062800"/>
          </a:xfrm>
        </p:spPr>
        <p:txBody>
          <a:bodyPr anchor="ctr" anchorCtr="0">
            <a:normAutofit/>
          </a:bodyPr>
          <a:lstStyle>
            <a:lvl1pPr algn="ctr">
              <a:defRPr sz="320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693E-648E-4B09-98DA-69B4C59F08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C7946-3C47-4909-8760-D050A285D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693E-648E-4B09-98DA-69B4C59F08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C7946-3C47-4909-8760-D050A285D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1116000" y="4431600"/>
            <a:ext cx="6922800" cy="475200"/>
          </a:xfrm>
        </p:spPr>
        <p:txBody>
          <a:bodyPr anchor="b"/>
          <a:lstStyle>
            <a:lvl1pPr>
              <a:defRPr sz="2400"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1116000" y="835200"/>
            <a:ext cx="6922800" cy="3348000"/>
          </a:xfrm>
        </p:spPr>
        <p:txBody>
          <a:bodyPr anchor="t"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1116000" y="5151600"/>
            <a:ext cx="7711200" cy="9324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单击此处编辑文本</a:t>
            </a:r>
            <a:endParaRPr lang="zh-CN" altLang="en-US" dirty="0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693E-648E-4B09-98DA-69B4C59F08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C7946-3C47-4909-8760-D050A285D430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5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1184275" y="4960738"/>
            <a:ext cx="6826250" cy="0"/>
          </a:xfrm>
          <a:prstGeom prst="line">
            <a:avLst/>
          </a:prstGeom>
          <a:noFill/>
          <a:ln w="38100" cmpd="sng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>
            <a:lvl1pPr>
              <a:defRPr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693E-648E-4B09-98DA-69B4C59F08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C7946-3C47-4909-8760-D050A285D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" t="-187" r="285" b="22806"/>
          <a:stretch>
            <a:fillRect/>
          </a:stretch>
        </p:blipFill>
        <p:spPr>
          <a:xfrm flipV="1">
            <a:off x="0" y="1463045"/>
            <a:ext cx="9144000" cy="53993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" t="26879" b="34805"/>
          <a:stretch>
            <a:fillRect/>
          </a:stretch>
        </p:blipFill>
        <p:spPr>
          <a:xfrm>
            <a:off x="0" y="2"/>
            <a:ext cx="9144000" cy="267353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82392"/>
            <a:ext cx="9144000" cy="667560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8000"/>
                </a:schemeClr>
              </a:gs>
              <a:gs pos="100000">
                <a:schemeClr val="bg1">
                  <a:shade val="100000"/>
                  <a:satMod val="115000"/>
                  <a:alpha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135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05100" y="295612"/>
            <a:ext cx="8142513" cy="6456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00743" y="1089483"/>
            <a:ext cx="8142513" cy="5175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7693E-648E-4B09-98DA-69B4C59F08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7933508" y="6356353"/>
            <a:ext cx="581841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defRPr>
            </a:lvl1pPr>
          </a:lstStyle>
          <a:p>
            <a:fld id="{D82C7946-3C47-4909-8760-D050A285D4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b="0" i="0" kern="1200" baseline="0">
          <a:ln>
            <a:solidFill>
              <a:schemeClr val="accent1">
                <a:lumMod val="75000"/>
              </a:schemeClr>
            </a:solidFill>
          </a:ln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/>
          <a:latin typeface="+mj-ea"/>
          <a:ea typeface="+mj-ea"/>
          <a:cs typeface="+mj-cs"/>
        </a:defRPr>
      </a:lvl1pPr>
    </p:titleStyle>
    <p:bodyStyle>
      <a:lvl1pPr marL="267970" indent="-267970" algn="just" defTabSz="685800" rtl="0" eaLnBrk="1" latinLnBrk="0" hangingPunct="1">
        <a:spcBef>
          <a:spcPts val="1200"/>
        </a:spcBef>
        <a:spcAft>
          <a:spcPts val="0"/>
        </a:spcAft>
        <a:buClr>
          <a:schemeClr val="accent1">
            <a:lumMod val="75000"/>
          </a:schemeClr>
        </a:buClr>
        <a:buSzPct val="60000"/>
        <a:buFont typeface="Wingdings" panose="05000000000000000000" pitchFamily="2" charset="2"/>
        <a:buChar char="l"/>
        <a:defRPr sz="2400" kern="1200" baseline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575945" indent="-172720" algn="just" defTabSz="685800" rtl="0" eaLnBrk="1" latinLnBrk="0" hangingPunct="1">
        <a:spcBef>
          <a:spcPts val="150"/>
        </a:spcBef>
        <a:spcAft>
          <a:spcPts val="0"/>
        </a:spcAft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 sz="3600" dirty="0" smtClean="0">
                <a:latin typeface="+mj-lt"/>
                <a:sym typeface="+mn-ea"/>
              </a:rPr>
              <a:t>投影系统的使用保养及注意事项</a:t>
            </a:r>
            <a:endParaRPr lang="zh-CN" altLang="en-US" sz="3600" dirty="0" smtClean="0">
              <a:latin typeface="+mj-lt"/>
              <a:sym typeface="+mn-ea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30835" y="4754880"/>
            <a:ext cx="8129270" cy="1857375"/>
          </a:xfrm>
        </p:spPr>
        <p:txBody>
          <a:bodyPr>
            <a:normAutofit/>
          </a:bodyPr>
          <a:p>
            <a:pPr algn="ctr" defTabSz="914400">
              <a:lnSpc>
                <a:spcPct val="140000"/>
              </a:lnSpc>
            </a:pPr>
            <a:endParaRPr lang="zh-CN" altLang="en-US" dirty="0" smtClean="0">
              <a:latin typeface="+mn-lt"/>
              <a:ea typeface="+mn-ea"/>
              <a:sym typeface="+mn-ea"/>
            </a:endParaRPr>
          </a:p>
          <a:p>
            <a:pPr algn="ctr" defTabSz="914400">
              <a:lnSpc>
                <a:spcPct val="140000"/>
              </a:lnSpc>
            </a:pPr>
            <a:r>
              <a:rPr lang="en-US" dirty="0" smtClean="0">
                <a:latin typeface="+mn-lt"/>
                <a:ea typeface="+mn-ea"/>
                <a:sym typeface="+mn-ea"/>
              </a:rPr>
              <a:t>2018</a:t>
            </a:r>
            <a:r>
              <a:rPr lang="zh-CN" altLang="en-US" dirty="0" smtClean="0">
                <a:latin typeface="+mn-lt"/>
                <a:ea typeface="+mn-ea"/>
                <a:sym typeface="+mn-ea"/>
              </a:rPr>
              <a:t>年</a:t>
            </a:r>
            <a:r>
              <a:rPr lang="en-US" altLang="zh-CN" dirty="0" smtClean="0">
                <a:latin typeface="+mn-lt"/>
                <a:ea typeface="+mn-ea"/>
                <a:sym typeface="+mn-ea"/>
              </a:rPr>
              <a:t>4</a:t>
            </a:r>
            <a:r>
              <a:rPr lang="zh-CN" altLang="en-US" dirty="0" smtClean="0">
                <a:latin typeface="+mn-lt"/>
                <a:ea typeface="+mn-ea"/>
                <a:sym typeface="+mn-ea"/>
              </a:rPr>
              <a:t>月</a:t>
            </a:r>
            <a:endParaRPr lang="zh-CN" altLang="en-US" dirty="0" smtClean="0">
              <a:latin typeface="+mn-lt"/>
              <a:ea typeface="+mn-ea"/>
              <a:sym typeface="+mn-ea"/>
            </a:endParaRPr>
          </a:p>
          <a:p>
            <a:endParaRPr lang="zh-CN" altLang="en-US" dirty="0" smtClean="0">
              <a:latin typeface="+mn-lt"/>
              <a:ea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/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8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投影系统的使用与保养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 </a:t>
            </a:r>
            <a:endParaRPr lang="zh-CN" altLang="en-US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9939" name="文本占位符 39938"/>
          <p:cNvSpPr>
            <a:spLocks noGrp="1"/>
          </p:cNvSpPr>
          <p:nvPr/>
        </p:nvSpPr>
        <p:spPr>
          <a:xfrm>
            <a:off x="567055" y="1970405"/>
            <a:ext cx="8001000" cy="39592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69900" lvl="0" indent="-469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lvl="1" indent="-4362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4925" lvl="2" indent="-3949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94180" lvl="3" indent="-3873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94230" lvl="4" indent="-398780" algn="l" defTabSz="91440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	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投影机是一种精密电子产品，它集机械、玻璃、电子电路技术于一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体，因此在使用中要从以下几个方面加以注意：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机械方面：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		严防强烈的冲撞、挤压和震动。因为强震能造成核心器件损坏，甚至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		破裂无法使用。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电源部分：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		在开机状态下严禁震动，搬移，以防引擎芯片破裂，停止使用后不能马上断开电源，需在机器的自然散热</a:t>
            </a: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3-5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分种左右后才能断电。在机器尚热状态断电造成的损坏是投影机最常见的返修原因之一。另外，减少开机次数对灯泡寿命有益。	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93" name="矩形 41992"/>
          <p:cNvSpPr/>
          <p:nvPr/>
        </p:nvSpPr>
        <p:spPr>
          <a:xfrm>
            <a:off x="567055" y="1557655"/>
            <a:ext cx="8001000" cy="4699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69900" lvl="0" indent="-469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30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908050" lvl="1" indent="-4362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4925" lvl="2" indent="-3949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94180" lvl="3" indent="-3873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94230" lvl="4" indent="-398780" algn="l" defTabSz="91440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	</a:t>
            </a:r>
            <a:endParaRPr lang="en-US" altLang="zh-CN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电路部分：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		严禁带电插拔电缆，信号源与投影机电源最好同时共地。这是由于当	投影机与信号源（如</a:t>
            </a: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PC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机）连接的是不同电源时，两零线之间可能存	在较高的电位差。当用户带电插拔信号线或其他电路时，会在插头插	座之间发生打火现象，损坏信号输入电路，由此造成严重后果。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4.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布置最佳的投影环境：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		投影机工作时，受环境光线的影响较大，灯光太强会直接使显示效果变差。在布置投影环境时应注意以下几点：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    		</a:t>
            </a: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1. 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控制周边景观光线亮度； 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    		</a:t>
            </a: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2. 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不能有其它光源直接投影在投影成像面上，如有可设定在表演时关闭；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   		</a:t>
            </a: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3. 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投影受光面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  <a:sym typeface="+mn-ea"/>
              </a:rPr>
              <a:t>材料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介质尽量为亚光面及色温较浅的；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   		</a:t>
            </a: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4. 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局部范围照明，可使用聚光灯；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endParaRPr lang="zh-CN" altLang="en-US" sz="18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" name="标题 39937"/>
          <p:cNvSpPr>
            <a:spLocks noGrp="1"/>
          </p:cNvSpPr>
          <p:nvPr/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8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投影系统的使用与保养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 </a:t>
            </a:r>
            <a:endParaRPr lang="zh-CN" altLang="en-US" dirty="0">
              <a:latin typeface="仿宋_GB2312" pitchFamily="49" charset="-122"/>
              <a:ea typeface="仿宋_GB2312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67055" y="1484630"/>
            <a:ext cx="807847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69900" lvl="0" indent="-469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30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908050" lvl="1" indent="-4362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4925" lvl="2" indent="-3949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94180" lvl="3" indent="-3873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94230" lvl="4" indent="-398780" algn="l" defTabSz="91440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endParaRPr lang="en-US" altLang="zh-CN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5.</a:t>
            </a: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遥控器及带电池的设备：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latin typeface="仿宋_GB2312" pitchFamily="49" charset="-122"/>
                <a:ea typeface="仿宋_GB2312" pitchFamily="49" charset="-122"/>
              </a:rPr>
              <a:t>  使用完长时间不使用时，最好把电池取出，避免下次使用时没电或电池漏液。</a:t>
            </a: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buFont typeface="Wingdings" panose="05000000000000000000" pitchFamily="2" charset="2"/>
              <a:buChar char="u"/>
            </a:pPr>
            <a:r>
              <a:rPr lang="zh-CN" altLang="en-US" sz="1800" u="sng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特别提醒：</a:t>
            </a:r>
            <a:endParaRPr lang="zh-CN" altLang="en-US" sz="1800" u="sng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	为了投影显示系统能可靠的运行，静止画面不要保持</a:t>
            </a:r>
            <a:r>
              <a:rPr lang="en-US" altLang="zh-CN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10</a:t>
            </a:r>
            <a:r>
              <a:rPr lang="zh-CN" altLang="en-US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小时以上，请尽量运行动态画面。</a:t>
            </a:r>
            <a:endParaRPr lang="zh-CN" altLang="en-US" sz="1800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	为了延长投影机的使用寿命，建议投影机连续工作</a:t>
            </a:r>
            <a:r>
              <a:rPr lang="en-US" altLang="zh-CN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r>
              <a:rPr lang="zh-CN" altLang="en-US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个小时</a:t>
            </a:r>
            <a:endParaRPr lang="zh-CN" altLang="en-US" sz="1800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后关闭休息</a:t>
            </a:r>
            <a:r>
              <a:rPr lang="en-US" altLang="zh-CN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10—15</a:t>
            </a:r>
            <a:r>
              <a:rPr lang="zh-CN" altLang="en-US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分钟后再开机。在投影机每次关闭之后至少等待</a:t>
            </a:r>
            <a:r>
              <a:rPr lang="en-US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分种后才能再次开机。</a:t>
            </a:r>
            <a:r>
              <a:rPr lang="en-US" altLang="zh-CN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分钟后才能切断整个系统的交流电源。建议使用稳压交流电源。</a:t>
            </a:r>
            <a:endParaRPr lang="zh-CN" altLang="en-US" sz="1800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	为了投影显示系统能可靠的运行，</a:t>
            </a:r>
            <a:r>
              <a:rPr lang="zh-CN" sz="1800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需每月检查防护箱的进风口滤网的灰尘状态，如灰尘较多时需及时清理。</a:t>
            </a:r>
            <a:endParaRPr lang="zh-CN" sz="1800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endParaRPr lang="zh-CN" altLang="en-US" sz="18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" name="标题 39937"/>
          <p:cNvSpPr>
            <a:spLocks noGrp="1"/>
          </p:cNvSpPr>
          <p:nvPr/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8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投影系统的使用与保养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 </a:t>
            </a:r>
            <a:endParaRPr lang="zh-CN" altLang="en-US" dirty="0">
              <a:latin typeface="仿宋_GB2312" pitchFamily="49" charset="-122"/>
              <a:ea typeface="仿宋_GB2312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67055" y="1484630"/>
            <a:ext cx="807847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69900" lvl="0" indent="-469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30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908050" lvl="1" indent="-4362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4925" lvl="2" indent="-3949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94180" lvl="3" indent="-3873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94230" lvl="4" indent="-398780" algn="l" defTabSz="91440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endParaRPr lang="en-US" sz="18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" name="标题 39937"/>
          <p:cNvSpPr>
            <a:spLocks noGrp="1"/>
          </p:cNvSpPr>
          <p:nvPr/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8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投影机系统的保养周期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 </a:t>
            </a:r>
            <a:endParaRPr lang="zh-CN" altLang="en-US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895" y="2393315"/>
            <a:ext cx="8078470" cy="29330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69900" lvl="0" indent="-469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30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908050" lvl="1" indent="-4362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4925" lvl="2" indent="-3949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94180" lvl="3" indent="-3873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94230" lvl="4" indent="-398780" algn="l" defTabSz="91440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sz="1800" b="1" dirty="0">
                <a:latin typeface="仿宋_GB2312" pitchFamily="49" charset="-122"/>
                <a:ea typeface="仿宋_GB2312" pitchFamily="49" charset="-122"/>
                <a:sym typeface="+mn-ea"/>
              </a:rPr>
              <a:t>保养周期</a:t>
            </a:r>
            <a:endParaRPr lang="en-US" altLang="zh-CN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投影机的保养周期通常为灯泡寿命周期的三轮，即更换三次灯泡后建议对投影机进行一定保养</a:t>
            </a:r>
            <a:r>
              <a:rPr lang="en-US" altLang="zh-CN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,</a:t>
            </a: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同理激光投影机也需要定期（每个月）进行检查清理，以免散热不良导致机器运作不正常。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服务器机房应该每半年检查一次灰尘及散热风扇情况。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39937"/>
          <p:cNvSpPr>
            <a:spLocks noGrp="1"/>
          </p:cNvSpPr>
          <p:nvPr/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8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投影系统保养内容</a:t>
            </a:r>
            <a:r>
              <a:rPr lang="zh-CN" altLang="en-US" dirty="0">
                <a:latin typeface="仿宋_GB2312" pitchFamily="49" charset="-122"/>
                <a:ea typeface="仿宋_GB2312" pitchFamily="49" charset="-122"/>
              </a:rPr>
              <a:t> </a:t>
            </a:r>
            <a:endParaRPr lang="zh-CN" altLang="en-US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4055" y="1484630"/>
            <a:ext cx="8078470" cy="439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469900" lvl="0" indent="-469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3000" b="0" i="0" u="none" kern="1200" baseline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908050" lvl="1" indent="-4362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4925" lvl="2" indent="-3949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94180" lvl="3" indent="-3873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94230" lvl="4" indent="-398780" algn="l" defTabSz="914400" eaLnBrk="1" fontAlgn="base" latinLnBrk="0" hangingPunct="1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endParaRPr lang="zh-CN" altLang="en-US" sz="1800" b="1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1、检测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在做保养工作之前对投影系统进行一次全方面的检测，主要检测灯泡的型号、成像芯片跟图像的清晰度，镜头的聚焦位置，图像的</a:t>
            </a:r>
            <a:r>
              <a:rPr lang="en-US" altLang="zh-CN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MAPPING</a:t>
            </a: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对位是否准确，机房内控制主机，系统服务器等散热风扇是否运行正常。</a:t>
            </a:r>
            <a:endParaRPr lang="en-US" altLang="zh-CN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2、清洗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取下投影机，打开机壳，取下主板，电源板，驱动板，风扇过滤网等，用空压机对硬件做一次全方位的除尘，使机器的散热效果恢复到最佳状态。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3、复原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清洗完毕，安装好投影机，检测所清洗的效果以及投影机部件是否归位完好，投影画面调节清晰，</a:t>
            </a:r>
            <a:r>
              <a:rPr lang="en-US" altLang="zh-CN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MAPPING</a:t>
            </a: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对位测试对齐。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1289" y="685016"/>
            <a:ext cx="8142512" cy="645657"/>
          </a:xfrm>
        </p:spPr>
        <p:txBody>
          <a:bodyPr>
            <a:normAutofit fontScale="90000"/>
          </a:bodyPr>
          <a:p>
            <a:pPr algn="l" defTabSz="914400" fontAlgn="base">
              <a:lnSpc>
                <a:spcPct val="100000"/>
              </a:lnSpc>
            </a:pPr>
            <a:r>
              <a:rPr lang="zh-CN" altLang="en-US" sz="3800" b="1" dirty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常见故障处理</a:t>
            </a:r>
            <a:endParaRPr lang="zh-CN" altLang="en-US" sz="3800" b="1" dirty="0">
              <a:solidFill>
                <a:schemeClr val="tx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p>
            <a:pPr>
              <a:lnSpc>
                <a:spcPct val="80000"/>
              </a:lnSpc>
              <a:buNone/>
            </a:pPr>
            <a:endParaRPr lang="en-US" altLang="zh-CN" dirty="0" smtClean="0">
              <a:latin typeface="+mn-lt"/>
            </a:endParaRPr>
          </a:p>
          <a:p>
            <a:pPr marL="469900" indent="-469900" algn="l" defTabSz="914400" fontAlgn="base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●显示图像偏色：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marL="469900" indent="-469900" algn="l" defTabSz="914400" fontAlgn="base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先检查图像服务器的DVI电缆，看有没有插好或接头的针有没有坏掉，若没有，那可能就是光学系统有问题，请联系厂商的维修部门。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marL="469900" indent="-469900" algn="l" defTabSz="914400" fontAlgn="base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●有画面没有讯号：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marL="469900" indent="-469900" algn="l" defTabSz="914400" fontAlgn="base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  先检查连接线，再检查投影机信号选择是否与讯号源一致，若还是没画面，再检查服务器是否正常传递了信号。</a:t>
            </a: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marL="469900" indent="-469900" algn="l" defTabSz="914400" fontAlgn="base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None/>
            </a:pP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marL="469900" indent="-469900" algn="l" defTabSz="914400" fontAlgn="base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None/>
            </a:pPr>
            <a:endParaRPr lang="zh-CN" altLang="en-US" sz="1800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  <a:p>
            <a:pPr marL="469900" indent="-469900" algn="l" defTabSz="914400" fontAlgn="base">
              <a:spcBef>
                <a:spcPct val="20000"/>
              </a:spcBef>
              <a:buClr>
                <a:schemeClr val="accent2"/>
              </a:buClr>
              <a:buNone/>
            </a:pPr>
            <a:r>
              <a:rPr lang="zh-CN" altLang="en-US" sz="180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	机器出现故障时，强调用户不可私自拆机或修理，请务必联系厂商的保修、维修部门。以免出现不必要的麻烦。</a:t>
            </a:r>
            <a:r>
              <a:rPr lang="zh-CN" altLang="en-US" dirty="0" smtClean="0">
                <a:latin typeface="+mn-lt"/>
              </a:rPr>
              <a:t>　</a:t>
            </a:r>
            <a:endParaRPr lang="zh-CN" altLang="en-US" dirty="0" smtClean="0">
              <a:latin typeface="+mn-lt"/>
            </a:endParaRPr>
          </a:p>
          <a:p>
            <a:pPr marL="228600" indent="-226695">
              <a:lnSpc>
                <a:spcPct val="8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z="1500" dirty="0" smtClean="0">
                <a:latin typeface="+mn-lt"/>
              </a:rPr>
              <a:t>具体请参考产品使用说明手册</a:t>
            </a:r>
            <a:endParaRPr lang="zh-CN" altLang="en-US" sz="1500" dirty="0" smtClean="0">
              <a:latin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4*i*0"/>
  <p:tag name="KSO_WM_TEMPLATE_CATEGORY" val="custom"/>
  <p:tag name="KSO_WM_TEMPLATE_INDEX" val="151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1"/>
  <p:tag name="KSO_WM_UNIT_TYPE" val="a"/>
  <p:tag name="KSO_WM_UNIT_INDEX" val="1"/>
  <p:tag name="KSO_WM_UNIT_ID" val="custom151_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1"/>
  <p:tag name="KSO_WM_UNIT_TYPE" val="f"/>
  <p:tag name="KSO_WM_UNIT_INDEX" val="1"/>
  <p:tag name="KSO_WM_UNIT_ID" val="custom151_2*f*1"/>
  <p:tag name="KSO_WM_UNIT_CLEAR" val="1"/>
  <p:tag name="KSO_WM_UNIT_LAYERLEVEL" val="1"/>
  <p:tag name="KSO_WM_UNIT_VALUE" val="338"/>
  <p:tag name="KSO_WM_UNIT_HIGHLIGHT" val="0"/>
  <p:tag name="KSO_WM_UNIT_COMPATIBLE" val="0"/>
  <p:tag name="KSO_WM_UNIT_PRESET_TEXT_INDEX" val="5"/>
  <p:tag name="KSO_WM_UNIT_PRESET_TEXT_LEN" val="232"/>
</p:tagLst>
</file>

<file path=ppt/tags/tag12.xml><?xml version="1.0" encoding="utf-8"?>
<p:tagLst xmlns:p="http://schemas.openxmlformats.org/presentationml/2006/main">
  <p:tag name="KSO_WM_TEMPLATE_CATEGORY" val="custom"/>
  <p:tag name="KSO_WM_TEMPLATE_INDEX" val="151"/>
  <p:tag name="KSO_WM_TAG_VERSION" val="1.0"/>
  <p:tag name="KSO_WM_SLIDE_ID" val="custom15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39*89"/>
  <p:tag name="KSO_WM_SLIDE_SIZE" val="641*397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1"/>
  <p:tag name="KSO_WM_UNIT_TYPE" val="a"/>
  <p:tag name="KSO_WM_UNIT_INDEX" val="1"/>
  <p:tag name="KSO_WM_UNIT_ID" val="custom151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1"/>
  <p:tag name="KSO_WM_UNIT_TYPE" val="b"/>
  <p:tag name="KSO_WM_UNIT_INDEX" val="1"/>
  <p:tag name="KSO_WM_UNIT_ID" val="custom151_1*b*1"/>
  <p:tag name="KSO_WM_UNIT_CLEAR" val="1"/>
  <p:tag name="KSO_WM_UNIT_LAYERLEVEL" val="1"/>
  <p:tag name="KSO_WM_UNIT_VALUE" val="27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CATEGORY" val="custom"/>
  <p:tag name="KSO_WM_TEMPLATE_INDEX" val="151"/>
  <p:tag name="KSO_WM_TAG_VERSION" val="1.0"/>
  <p:tag name="KSO_WM_SLIDE_ID" val="custom151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9、12、16、19、21、25、30、34"/>
  <p:tag name="KSO_WM_BEAUTIFY_FLAG" val="#wm#"/>
</p:tagLst>
</file>

<file path=ppt/tags/tag5.xml><?xml version="1.0" encoding="utf-8"?>
<p:tagLst xmlns:p="http://schemas.openxmlformats.org/presentationml/2006/main">
  <p:tag name="KSO_WM_TEMPLATE_CATEGORY" val="custom"/>
  <p:tag name="KSO_WM_TEMPLATE_INDEX" val="151"/>
</p:tagLst>
</file>

<file path=ppt/tags/tag6.xml><?xml version="1.0" encoding="utf-8"?>
<p:tagLst xmlns:p="http://schemas.openxmlformats.org/presentationml/2006/main">
  <p:tag name="KSO_WM_TEMPLATE_CATEGORY" val="custom"/>
  <p:tag name="KSO_WM_TEMPLATE_INDEX" val="151"/>
</p:tagLst>
</file>

<file path=ppt/tags/tag7.xml><?xml version="1.0" encoding="utf-8"?>
<p:tagLst xmlns:p="http://schemas.openxmlformats.org/presentationml/2006/main">
  <p:tag name="KSO_WM_TEMPLATE_CATEGORY" val="custom"/>
  <p:tag name="KSO_WM_TEMPLATE_INDEX" val="151"/>
</p:tagLst>
</file>

<file path=ppt/tags/tag8.xml><?xml version="1.0" encoding="utf-8"?>
<p:tagLst xmlns:p="http://schemas.openxmlformats.org/presentationml/2006/main">
  <p:tag name="KSO_WM_TEMPLATE_CATEGORY" val="custom"/>
  <p:tag name="KSO_WM_TEMPLATE_INDEX" val="151"/>
</p:tagLst>
</file>

<file path=ppt/tags/tag9.xml><?xml version="1.0" encoding="utf-8"?>
<p:tagLst xmlns:p="http://schemas.openxmlformats.org/presentationml/2006/main">
  <p:tag name="KSO_WM_TEMPLATE_CATEGORY" val="custom"/>
  <p:tag name="KSO_WM_TEMPLATE_INDEX" val="151"/>
</p:tagLst>
</file>

<file path=ppt/theme/theme1.xml><?xml version="1.0" encoding="utf-8"?>
<a:theme xmlns:a="http://schemas.openxmlformats.org/drawingml/2006/main" name="1_A000120140530A07PPBG">
  <a:themeElements>
    <a:clrScheme name="自定义 1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F28711"/>
      </a:accent1>
      <a:accent2>
        <a:srgbClr val="D37051"/>
      </a:accent2>
      <a:accent3>
        <a:srgbClr val="C8460C"/>
      </a:accent3>
      <a:accent4>
        <a:srgbClr val="BAD038"/>
      </a:accent4>
      <a:accent5>
        <a:srgbClr val="D2689D"/>
      </a:accent5>
      <a:accent6>
        <a:srgbClr val="E4DD48"/>
      </a:accent6>
      <a:hlink>
        <a:srgbClr val="FFC00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600" dirty="0" smtClean="0">
            <a:solidFill>
              <a:srgbClr val="757575"/>
            </a:solidFill>
            <a:latin typeface="黑体" panose="02010609060101010101" charset="-122"/>
            <a:ea typeface="黑体" panose="0201060906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1386</Words>
  <Application>WPS 演示</Application>
  <PresentationFormat>宽屏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黑体</vt:lpstr>
      <vt:lpstr>Baskerville Old Face</vt:lpstr>
      <vt:lpstr>Arial Black</vt:lpstr>
      <vt:lpstr>仿宋_GB2312</vt:lpstr>
      <vt:lpstr>Verdana</vt:lpstr>
      <vt:lpstr>微软雅黑</vt:lpstr>
      <vt:lpstr>Arial Unicode MS</vt:lpstr>
      <vt:lpstr>Calibri</vt:lpstr>
      <vt:lpstr>仿宋</vt:lpstr>
      <vt:lpstr>1_A000120140530A07PPBG</vt:lpstr>
      <vt:lpstr>投影系统的使用保养及注意事项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常见故障处理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Wgb</dc:creator>
  <cp:lastModifiedBy>Administrator</cp:lastModifiedBy>
  <cp:revision>7</cp:revision>
  <dcterms:created xsi:type="dcterms:W3CDTF">2017-03-22T06:02:00Z</dcterms:created>
  <dcterms:modified xsi:type="dcterms:W3CDTF">2018-05-18T07:47:50Z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